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6" Type="http://schemas.openxmlformats.org/officeDocument/2006/relationships/image" Target="../media/image1.jpg"/><Relationship Id="rId7" Type="http://schemas.openxmlformats.org/officeDocument/2006/relationships/image" Target="../media/image4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1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1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1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1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1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Relationship Id="rId4" Type="http://schemas.openxmlformats.org/officeDocument/2006/relationships/image" Target="../media/image1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1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Relationship Id="rId4" Type="http://schemas.openxmlformats.org/officeDocument/2006/relationships/image" Target="../media/image1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Relationship Id="rId4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Relationship Id="rId4" Type="http://schemas.openxmlformats.org/officeDocument/2006/relationships/image" Target="../media/image1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image" Target="../media/image-20-5.png"/><Relationship Id="rId6" Type="http://schemas.openxmlformats.org/officeDocument/2006/relationships/image" Target="../media/image-20-6.png"/><Relationship Id="rId7" Type="http://schemas.openxmlformats.org/officeDocument/2006/relationships/image" Target="../media/image-20-7.png"/><Relationship Id="rId8" Type="http://schemas.openxmlformats.org/officeDocument/2006/relationships/image" Target="../media/image-20-8.png"/><Relationship Id="rId9" Type="http://schemas.openxmlformats.org/officeDocument/2006/relationships/image" Target="../media/image-20-9.png"/><Relationship Id="rId10" Type="http://schemas.openxmlformats.org/officeDocument/2006/relationships/image" Target="../media/image-20-10.png"/><Relationship Id="rId11" Type="http://schemas.openxmlformats.org/officeDocument/2006/relationships/image" Target="../media/image-20-11.png"/><Relationship Id="rId12" Type="http://schemas.openxmlformats.org/officeDocument/2006/relationships/image" Target="../media/image-20-12.png"/><Relationship Id="rId13" Type="http://schemas.openxmlformats.org/officeDocument/2006/relationships/image" Target="../media/image-20-13.png"/><Relationship Id="rId14" Type="http://schemas.openxmlformats.org/officeDocument/2006/relationships/image" Target="../media/image-20-14.png"/><Relationship Id="rId15" Type="http://schemas.openxmlformats.org/officeDocument/2006/relationships/image" Target="../media/image-20-15.png"/><Relationship Id="rId16" Type="http://schemas.openxmlformats.org/officeDocument/2006/relationships/image" Target="../media/image-20-16.png"/><Relationship Id="rId17" Type="http://schemas.openxmlformats.org/officeDocument/2006/relationships/image" Target="../media/image-20-17.png"/><Relationship Id="rId18" Type="http://schemas.openxmlformats.org/officeDocument/2006/relationships/image" Target="../media/image-20-8.pn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20.xml"/><Relationship Id="rId21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Relationship Id="rId4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Relationship Id="rId4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Relationship Id="rId4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Relationship Id="rId4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Relationship Id="rId4" Type="http://schemas.openxmlformats.org/officeDocument/2006/relationships/image" Target="../media/image1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Relationship Id="rId4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7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256032"/>
            <a:ext cx="11384280" cy="18288"/>
          </a:xfrm>
          <a:prstGeom prst="rect">
            <a:avLst/>
          </a:prstGeom>
          <a:solidFill>
            <a:srgbClr val="B58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000" b="1">
                <a:solidFill>
                  <a:srgbClr val="1F3927"/>
                </a:solidFill>
                <a:latin typeface="Georgia"/>
              </a:rPr>
              <a:t>KARDELEN EVLERİ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04672"/>
            <a:ext cx="10241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80" b="1">
                <a:solidFill>
                  <a:srgbClr val="262626"/>
                </a:solidFill>
                <a:latin typeface="Arial"/>
              </a:rPr>
              <a:t>2019–2026 ALTYAPI, TEKNİK VE TEKNOLOJİK YATIRIMLAR  |  KURUMSAL PROJE VE YATIRIM KİTABI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64240" y="329184"/>
            <a:ext cx="530352" cy="53035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02920" y="1234440"/>
            <a:ext cx="6172200" cy="3246120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CEB1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450014B3-C3AA-4BAF-84AD-34DD483FBBBF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92" y="1353312"/>
            <a:ext cx="5934456" cy="29992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1792" y="4041648"/>
            <a:ext cx="5934456" cy="310896"/>
          </a:xfrm>
          <a:prstGeom prst="rect">
            <a:avLst/>
          </a:prstGeom>
          <a:solidFill>
            <a:srgbClr val="1F39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Kardelen Evleri Sitesi – Beşiktaş Levazım Ortaköy Vadisi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12280" y="1234440"/>
            <a:ext cx="4892040" cy="3246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CEB1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40880" y="1444752"/>
            <a:ext cx="4434840" cy="2852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1F3927"/>
                </a:solidFill>
                <a:latin typeface="Georgia"/>
              </a:rPr>
              <a:t>KARDELEN EVLERİ SİTESİ
</a:t>
            </a:r>
            <a:r>
              <a:rPr sz="1050" i="1">
                <a:solidFill>
                  <a:srgbClr val="4A2812"/>
                </a:solidFill>
                <a:latin typeface="Arial"/>
              </a:rPr>
              <a:t>Snowdrop Houses Mansions</a:t>
            </a:r>
          </a:p>
          <a:p>
            <a:pPr>
              <a:spcBef>
                <a:spcPts val="300"/>
              </a:spcBef>
            </a:pPr>
            <a:r>
              <a:rPr sz="930" b="1">
                <a:solidFill>
                  <a:srgbClr val="1F3927"/>
                </a:solidFill>
                <a:latin typeface="Arial"/>
              </a:rPr>
              <a:t>Konum: </a:t>
            </a:r>
            <a:r>
              <a:rPr sz="930">
                <a:solidFill>
                  <a:srgbClr val="262626"/>
                </a:solidFill>
                <a:latin typeface="Arial"/>
              </a:rPr>
              <a:t>Beşiktaş Levazım – Ortaköy Vadisi</a:t>
            </a:r>
          </a:p>
          <a:p>
            <a:pPr>
              <a:spcBef>
                <a:spcPts val="300"/>
              </a:spcBef>
            </a:pPr>
            <a:r>
              <a:rPr sz="930" b="1">
                <a:solidFill>
                  <a:srgbClr val="1F3927"/>
                </a:solidFill>
                <a:latin typeface="Arial"/>
              </a:rPr>
              <a:t>Alan: </a:t>
            </a:r>
            <a:r>
              <a:rPr sz="930">
                <a:solidFill>
                  <a:srgbClr val="262626"/>
                </a:solidFill>
                <a:latin typeface="Arial"/>
              </a:rPr>
              <a:t>Toplam 10.000 m² yerleşim alanı</a:t>
            </a:r>
          </a:p>
          <a:p>
            <a:pPr>
              <a:spcBef>
                <a:spcPts val="300"/>
              </a:spcBef>
            </a:pPr>
            <a:r>
              <a:rPr sz="930" b="1">
                <a:solidFill>
                  <a:srgbClr val="1F3927"/>
                </a:solidFill>
                <a:latin typeface="Arial"/>
              </a:rPr>
              <a:t>Konut: </a:t>
            </a:r>
            <a:r>
              <a:rPr sz="930">
                <a:solidFill>
                  <a:srgbClr val="262626"/>
                </a:solidFill>
                <a:latin typeface="Arial"/>
              </a:rPr>
              <a:t>4 farklı tipte 80 konut</a:t>
            </a:r>
          </a:p>
          <a:p>
            <a:pPr>
              <a:spcBef>
                <a:spcPts val="300"/>
              </a:spcBef>
            </a:pPr>
            <a:r>
              <a:rPr sz="930" b="1">
                <a:solidFill>
                  <a:srgbClr val="1F3927"/>
                </a:solidFill>
                <a:latin typeface="Arial"/>
              </a:rPr>
              <a:t>Blok: </a:t>
            </a:r>
            <a:r>
              <a:rPr sz="930">
                <a:solidFill>
                  <a:srgbClr val="262626"/>
                </a:solidFill>
                <a:latin typeface="Arial"/>
              </a:rPr>
              <a:t>A, B, C, D, E ve F olmak üzere 6 blok</a:t>
            </a:r>
          </a:p>
          <a:p>
            <a:pPr>
              <a:spcBef>
                <a:spcPts val="300"/>
              </a:spcBef>
            </a:pPr>
            <a:r>
              <a:rPr sz="930" b="1">
                <a:solidFill>
                  <a:srgbClr val="1F3927"/>
                </a:solidFill>
                <a:latin typeface="Arial"/>
              </a:rPr>
              <a:t>Rapor: </a:t>
            </a:r>
            <a:r>
              <a:rPr sz="930">
                <a:solidFill>
                  <a:srgbClr val="262626"/>
                </a:solidFill>
                <a:latin typeface="Arial"/>
              </a:rPr>
              <a:t>İTÜ Afet Yönetimi Enstitüsü 1.457 sayfalık Teknik Rapor No: 2023-74</a:t>
            </a:r>
          </a:p>
          <a:p>
            <a:pPr>
              <a:spcBef>
                <a:spcPts val="300"/>
              </a:spcBef>
            </a:pPr>
            <a:r>
              <a:rPr sz="930" b="1">
                <a:solidFill>
                  <a:srgbClr val="1F3927"/>
                </a:solidFill>
                <a:latin typeface="Arial"/>
              </a:rPr>
              <a:t>Girişler: </a:t>
            </a:r>
            <a:r>
              <a:rPr sz="930">
                <a:solidFill>
                  <a:srgbClr val="262626"/>
                </a:solidFill>
                <a:latin typeface="Arial"/>
              </a:rPr>
              <a:t>Ortaköy Kapısı, Ulus Kapısı, Zorlu Kapısı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4645152"/>
            <a:ext cx="11201400" cy="176479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CEB1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4736592"/>
            <a:ext cx="106070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1">
                <a:solidFill>
                  <a:srgbClr val="B58C35"/>
                </a:solidFill>
                <a:latin typeface="Arial"/>
              </a:rPr>
              <a:t>HAKKIMIZDA BİLGİLENDİRME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5010912"/>
            <a:ext cx="3429000" cy="112471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710">
                <a:solidFill>
                  <a:srgbClr val="262626"/>
                </a:solidFill>
                <a:latin typeface="Arial"/>
              </a:rPr>
              <a:t>İstanbul'un gözde yaşam merkezi Beşiktaş Levazım Ortaköy Vadisi'nde yer alan Kardelen Evleri Sitesi; İTÜ İstanbul Teknik Üniversitesi Rektörlüğü Afet Yönetimi Enstitüsü Müdürlüğü tarafından Prof. Dr. Cenk Üstündağ'ın hazırladığı 1.457 sayfalık Teknik Rapor No: 2023-74 ile onaylanmış deprem–zemin–bina raporuna sahiptir.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5010912"/>
            <a:ext cx="3429000" cy="112471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710">
                <a:solidFill>
                  <a:srgbClr val="262626"/>
                </a:solidFill>
                <a:latin typeface="Arial"/>
              </a:rPr>
              <a:t>Sitemizde her konut için 2 araçlık park alanı; iki kapalı otopark ve bir açık otoparkta toplam 3 elektrikli araç şarj istasyonu; görüntülü kapı konuşma, plaka okuma, yangın ve güvenlik alarm sistemleri, 7/24 profesyonel güvenlik, kamera sistemi, yürüyüş parkuru, şelale, kamelyalar, kapalı spor salonu, tenis kortu, çocuk oyun parkı, basketbol sahası ve fiber hızlı internet bulunmaktadır.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1000" y="5010912"/>
            <a:ext cx="3429000" cy="112471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710">
                <a:solidFill>
                  <a:srgbClr val="262626"/>
                </a:solidFill>
                <a:latin typeface="Arial"/>
              </a:rPr>
              <a:t>Daire iç özellikleri arasında ankastre fırın, boyalı yüzeyler, çelik kapı, duşakabin, ebeveyn banyosu, fiber internet, gömme dolap, görüntülü diafon, ısıcam, klima, ankastre mutfak, panjur/jaluzi, parke zemin ve spot aydınlatma yer alır. Dış özellikler: 24 saat güvenlik, görevli, hidrofor, ısı yalıtımı, jeneratör, kablo TV, kamera, ses yalıtımı, spor alanı, su deposu, tenis kortu, uydu sistemi ve plaka tanıma sistemi. Kardelen Evleri; Boğaz Ortaköy Sahili, Zorlu AVM, MEF Okulları, Liv Hospital, Ulus Sosyete Pazarı ve sosyal olanaklara yakın konumdadır.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52560" y="6181344"/>
            <a:ext cx="2286000" cy="256032"/>
          </a:xfrm>
          <a:prstGeom prst="roundRect">
            <a:avLst/>
          </a:prstGeom>
          <a:solidFill>
            <a:srgbClr val="1F39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850" b="1">
                <a:solidFill>
                  <a:srgbClr val="FFFFFF"/>
                </a:solidFill>
                <a:latin typeface="Arial"/>
              </a:rPr>
              <a:t>Levazım • Beşiktaş / İstanbul</a:t>
            </a:r>
          </a:p>
        </p:txBody>
      </p:sp>
      <p:pic>
        <p:nvPicPr>
          <p:cNvPr id="17" name="Picture 16" descr="imag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2840" y="6108192"/>
            <a:ext cx="502920" cy="50292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02920" y="6510528"/>
            <a:ext cx="10698480" cy="13716"/>
          </a:xfrm>
          <a:prstGeom prst="rect">
            <a:avLst/>
          </a:prstGeom>
          <a:solidFill>
            <a:srgbClr val="B58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9728" y="109728"/>
            <a:ext cx="11972544" cy="6638544"/>
          </a:xfrm>
          <a:prstGeom prst="rect">
            <a:avLst/>
          </a:prstGeom>
          <a:solidFill>
            <a:srgbClr val="FFFFFF">
              <a:alpha val="0"/>
            </a:srgbClr>
          </a:solidFill>
          <a:ln w="15240">
            <a:solidFill>
              <a:srgbClr val="B8942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20624" y="310896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632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KARDELEN EVLERİ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20624" y="566928"/>
            <a:ext cx="2103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B894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 MALİKLERİ YÖNETİMİ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1480" y="89611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KURUMSAL PAYDAŞ LOGOLARI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420624" y="1307592"/>
            <a:ext cx="10424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2019–2026 döneminde proje sayfalarında yer alan resmi kurumlar ve çözüm ortakları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20624" y="1572768"/>
            <a:ext cx="11283696" cy="0"/>
          </a:xfrm>
          <a:prstGeom prst="line">
            <a:avLst/>
          </a:prstGeom>
          <a:noFill/>
          <a:ln w="12700">
            <a:solidFill>
              <a:srgbClr val="B894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7080" y="320040"/>
            <a:ext cx="411480" cy="411480"/>
          </a:xfrm>
          <a:prstGeom prst="roundRect">
            <a:avLst>
              <a:gd name="adj" fmla="val 6667"/>
            </a:avLst>
          </a:prstGeom>
          <a:solidFill>
            <a:srgbClr val="263226"/>
          </a:solidFill>
          <a:ln w="10160">
            <a:solidFill>
              <a:srgbClr val="B894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945368" y="365760"/>
            <a:ext cx="3749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19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475488" y="1783080"/>
            <a:ext cx="3703320" cy="4114800"/>
          </a:xfrm>
          <a:prstGeom prst="roundRect">
            <a:avLst>
              <a:gd name="adj" fmla="val 1975"/>
            </a:avLst>
          </a:prstGeom>
          <a:solidFill>
            <a:srgbClr val="FBFBF7"/>
          </a:solidFill>
          <a:ln w="15240">
            <a:solidFill>
              <a:srgbClr val="B894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1911096"/>
            <a:ext cx="33741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632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RESMİ KURUMLAR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640080" y="2340864"/>
            <a:ext cx="3374136" cy="0"/>
          </a:xfrm>
          <a:prstGeom prst="line">
            <a:avLst/>
          </a:prstGeom>
          <a:noFill/>
          <a:ln w="10160">
            <a:solidFill>
              <a:srgbClr val="C8AC5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13232" y="2487168"/>
            <a:ext cx="1691640" cy="475488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14" name="Image 0" descr="/mnt/data/logo_strips/itu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098" y="2542032"/>
            <a:ext cx="933907" cy="365760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2615184" y="2487168"/>
            <a:ext cx="1216152" cy="475488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16" name="Image 1" descr="/mnt/data/logo_strips/iski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666" y="2542032"/>
            <a:ext cx="507187" cy="365760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713232" y="3145536"/>
            <a:ext cx="1645920" cy="475488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18" name="Image 2" descr="/mnt/data/logo_strips/sidewal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296" y="3200400"/>
            <a:ext cx="621792" cy="36576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2542032" y="3145536"/>
            <a:ext cx="1298448" cy="475488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20" name="Image 3" descr="/mnt/data/logo_strips/valili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896" y="3245484"/>
            <a:ext cx="1188720" cy="275592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713232" y="3803904"/>
            <a:ext cx="310896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22" name="Image 4" descr="/mnt/data/logo_strips/chimney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043" y="3858768"/>
            <a:ext cx="2015338" cy="347472"/>
          </a:xfrm>
          <a:prstGeom prst="rect">
            <a:avLst/>
          </a:prstGeom>
        </p:spPr>
      </p:pic>
      <p:sp>
        <p:nvSpPr>
          <p:cNvPr id="23" name="Shape 16"/>
          <p:cNvSpPr/>
          <p:nvPr/>
        </p:nvSpPr>
        <p:spPr>
          <a:xfrm>
            <a:off x="713232" y="4462272"/>
            <a:ext cx="310896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24" name="Image 5" descr="/mnt/data/logo_strips/parcel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6716" y="4517136"/>
            <a:ext cx="1741993" cy="347472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713232" y="5102352"/>
            <a:ext cx="1664208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26" name="Image 6" descr="/mnt/data/logo_strips/energy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1534" y="5157216"/>
            <a:ext cx="787603" cy="347472"/>
          </a:xfrm>
          <a:prstGeom prst="rect">
            <a:avLst/>
          </a:prstGeom>
        </p:spPr>
      </p:pic>
      <p:sp>
        <p:nvSpPr>
          <p:cNvPr id="27" name="Shape 18"/>
          <p:cNvSpPr/>
          <p:nvPr/>
        </p:nvSpPr>
        <p:spPr>
          <a:xfrm>
            <a:off x="2606040" y="5102352"/>
            <a:ext cx="1225296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28" name="Image 7" descr="/mnt/data/logo_strips/water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7774" y="5157216"/>
            <a:ext cx="481828" cy="347472"/>
          </a:xfrm>
          <a:prstGeom prst="rect">
            <a:avLst/>
          </a:prstGeom>
        </p:spPr>
      </p:pic>
      <p:sp>
        <p:nvSpPr>
          <p:cNvPr id="29" name="Shape 19"/>
          <p:cNvSpPr/>
          <p:nvPr/>
        </p:nvSpPr>
        <p:spPr>
          <a:xfrm>
            <a:off x="4315968" y="1783080"/>
            <a:ext cx="3657600" cy="4114800"/>
          </a:xfrm>
          <a:prstGeom prst="roundRect">
            <a:avLst>
              <a:gd name="adj" fmla="val 2000"/>
            </a:avLst>
          </a:prstGeom>
          <a:solidFill>
            <a:srgbClr val="FBFBF7"/>
          </a:solidFill>
          <a:ln w="15240">
            <a:solidFill>
              <a:srgbClr val="B8942E"/>
            </a:solidFill>
            <a:prstDash val="solid"/>
          </a:ln>
        </p:spPr>
      </p:sp>
      <p:sp>
        <p:nvSpPr>
          <p:cNvPr id="30" name="Text 20"/>
          <p:cNvSpPr/>
          <p:nvPr/>
        </p:nvSpPr>
        <p:spPr>
          <a:xfrm>
            <a:off x="4480560" y="1911096"/>
            <a:ext cx="33284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632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TEKNOLOJİ VE ALTYAPI</a:t>
            </a:r>
            <a:endParaRPr lang="en-US" sz="1550" dirty="0"/>
          </a:p>
        </p:txBody>
      </p:sp>
      <p:sp>
        <p:nvSpPr>
          <p:cNvPr id="31" name="Shape 21"/>
          <p:cNvSpPr/>
          <p:nvPr/>
        </p:nvSpPr>
        <p:spPr>
          <a:xfrm>
            <a:off x="4480560" y="2340864"/>
            <a:ext cx="3328416" cy="0"/>
          </a:xfrm>
          <a:prstGeom prst="line">
            <a:avLst/>
          </a:prstGeom>
          <a:noFill/>
          <a:ln w="10160">
            <a:solidFill>
              <a:srgbClr val="C8AC52"/>
            </a:solidFill>
            <a:prstDash val="solid"/>
          </a:ln>
        </p:spPr>
      </p:sp>
      <p:sp>
        <p:nvSpPr>
          <p:cNvPr id="32" name="Shape 22"/>
          <p:cNvSpPr/>
          <p:nvPr/>
        </p:nvSpPr>
        <p:spPr>
          <a:xfrm>
            <a:off x="4553712" y="2487168"/>
            <a:ext cx="1353312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33" name="Image 8" descr="/mnt/data/logo_strips/fiber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1882" y="2542032"/>
            <a:ext cx="636971" cy="393192"/>
          </a:xfrm>
          <a:prstGeom prst="rect">
            <a:avLst/>
          </a:prstGeom>
        </p:spPr>
      </p:pic>
      <p:sp>
        <p:nvSpPr>
          <p:cNvPr id="34" name="Shape 23"/>
          <p:cNvSpPr/>
          <p:nvPr/>
        </p:nvSpPr>
        <p:spPr>
          <a:xfrm>
            <a:off x="6108192" y="2487168"/>
            <a:ext cx="1243584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35" name="Image 9" descr="/mnt/data/logo_strips/ev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7371" y="2542032"/>
            <a:ext cx="545226" cy="393192"/>
          </a:xfrm>
          <a:prstGeom prst="rect">
            <a:avLst/>
          </a:prstGeom>
        </p:spPr>
      </p:pic>
      <p:sp>
        <p:nvSpPr>
          <p:cNvPr id="36" name="Shape 24"/>
          <p:cNvSpPr/>
          <p:nvPr/>
        </p:nvSpPr>
        <p:spPr>
          <a:xfrm>
            <a:off x="4553712" y="3154680"/>
            <a:ext cx="1993392" cy="475488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37" name="Image 10" descr="/mnt/data/logo_strips/pos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8382" y="3209544"/>
            <a:ext cx="1324051" cy="365760"/>
          </a:xfrm>
          <a:prstGeom prst="rect">
            <a:avLst/>
          </a:prstGeom>
        </p:spPr>
      </p:pic>
      <p:sp>
        <p:nvSpPr>
          <p:cNvPr id="38" name="Shape 25"/>
          <p:cNvSpPr/>
          <p:nvPr/>
        </p:nvSpPr>
        <p:spPr>
          <a:xfrm>
            <a:off x="4553712" y="3813048"/>
            <a:ext cx="2514600" cy="475488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39" name="Image 11" descr="/mnt/data/logo_strips/elevator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8260" y="3867912"/>
            <a:ext cx="1365504" cy="365760"/>
          </a:xfrm>
          <a:prstGeom prst="rect">
            <a:avLst/>
          </a:prstGeom>
        </p:spPr>
      </p:pic>
      <p:sp>
        <p:nvSpPr>
          <p:cNvPr id="40" name="Shape 26"/>
          <p:cNvSpPr/>
          <p:nvPr/>
        </p:nvSpPr>
        <p:spPr>
          <a:xfrm>
            <a:off x="4553712" y="4480560"/>
            <a:ext cx="2633472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41" name="Image 12" descr="/mnt/data/logo_strips/securitytech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1131" y="4535424"/>
            <a:ext cx="2478634" cy="347472"/>
          </a:xfrm>
          <a:prstGeom prst="rect">
            <a:avLst/>
          </a:prstGeom>
        </p:spPr>
      </p:pic>
      <p:sp>
        <p:nvSpPr>
          <p:cNvPr id="42" name="Shape 27"/>
          <p:cNvSpPr/>
          <p:nvPr/>
        </p:nvSpPr>
        <p:spPr>
          <a:xfrm>
            <a:off x="4553712" y="5120640"/>
            <a:ext cx="1828800" cy="475488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43" name="Image 13" descr="/mnt/data/logo_strips/facade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2106" y="5175504"/>
            <a:ext cx="712013" cy="365760"/>
          </a:xfrm>
          <a:prstGeom prst="rect">
            <a:avLst/>
          </a:prstGeom>
        </p:spPr>
      </p:pic>
      <p:sp>
        <p:nvSpPr>
          <p:cNvPr id="44" name="Shape 28"/>
          <p:cNvSpPr/>
          <p:nvPr/>
        </p:nvSpPr>
        <p:spPr>
          <a:xfrm>
            <a:off x="8156448" y="1783080"/>
            <a:ext cx="3529584" cy="4114800"/>
          </a:xfrm>
          <a:prstGeom prst="roundRect">
            <a:avLst>
              <a:gd name="adj" fmla="val 2073"/>
            </a:avLst>
          </a:prstGeom>
          <a:solidFill>
            <a:srgbClr val="FBFBF7"/>
          </a:solidFill>
          <a:ln w="15240">
            <a:solidFill>
              <a:srgbClr val="B8942E"/>
            </a:solidFill>
            <a:prstDash val="solid"/>
          </a:ln>
        </p:spPr>
      </p:sp>
      <p:sp>
        <p:nvSpPr>
          <p:cNvPr id="45" name="Text 29"/>
          <p:cNvSpPr/>
          <p:nvPr/>
        </p:nvSpPr>
        <p:spPr>
          <a:xfrm>
            <a:off x="8321040" y="191109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632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YAŞAM KALİTESİ VE HİZMETLER</a:t>
            </a:r>
            <a:endParaRPr lang="en-US" sz="1550" dirty="0"/>
          </a:p>
        </p:txBody>
      </p:sp>
      <p:sp>
        <p:nvSpPr>
          <p:cNvPr id="46" name="Shape 30"/>
          <p:cNvSpPr/>
          <p:nvPr/>
        </p:nvSpPr>
        <p:spPr>
          <a:xfrm>
            <a:off x="8321040" y="2340864"/>
            <a:ext cx="3200400" cy="0"/>
          </a:xfrm>
          <a:prstGeom prst="line">
            <a:avLst/>
          </a:prstGeom>
          <a:noFill/>
          <a:ln w="10160">
            <a:solidFill>
              <a:srgbClr val="C8AC52"/>
            </a:solidFill>
            <a:prstDash val="solid"/>
          </a:ln>
        </p:spPr>
      </p:sp>
      <p:sp>
        <p:nvSpPr>
          <p:cNvPr id="47" name="Shape 31"/>
          <p:cNvSpPr/>
          <p:nvPr/>
        </p:nvSpPr>
        <p:spPr>
          <a:xfrm>
            <a:off x="8394192" y="2487168"/>
            <a:ext cx="1554480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48" name="Image 14" descr="/mnt/data/logo_strips/gym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41542" y="2542032"/>
            <a:ext cx="859780" cy="393192"/>
          </a:xfrm>
          <a:prstGeom prst="rect">
            <a:avLst/>
          </a:prstGeom>
        </p:spPr>
      </p:pic>
      <p:sp>
        <p:nvSpPr>
          <p:cNvPr id="49" name="Shape 32"/>
          <p:cNvSpPr/>
          <p:nvPr/>
        </p:nvSpPr>
        <p:spPr>
          <a:xfrm>
            <a:off x="10104120" y="2487168"/>
            <a:ext cx="1335024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50" name="Image 15" descr="/mnt/data/logo_strips/playgroun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50917" y="2542032"/>
            <a:ext cx="841431" cy="393192"/>
          </a:xfrm>
          <a:prstGeom prst="rect">
            <a:avLst/>
          </a:prstGeom>
        </p:spPr>
      </p:pic>
      <p:sp>
        <p:nvSpPr>
          <p:cNvPr id="51" name="Shape 33"/>
          <p:cNvSpPr/>
          <p:nvPr/>
        </p:nvSpPr>
        <p:spPr>
          <a:xfrm>
            <a:off x="8394192" y="3154680"/>
            <a:ext cx="1755648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52" name="Image 16" descr="/mnt/data/logo_strips/hygiene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81837" y="3209544"/>
            <a:ext cx="980359" cy="393192"/>
          </a:xfrm>
          <a:prstGeom prst="rect">
            <a:avLst/>
          </a:prstGeom>
        </p:spPr>
      </p:pic>
      <p:sp>
        <p:nvSpPr>
          <p:cNvPr id="53" name="Shape 34"/>
          <p:cNvSpPr/>
          <p:nvPr/>
        </p:nvSpPr>
        <p:spPr>
          <a:xfrm>
            <a:off x="10314432" y="3154680"/>
            <a:ext cx="1078992" cy="50292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7620">
            <a:solidFill>
              <a:srgbClr val="D0BE80"/>
            </a:solidFill>
            <a:prstDash val="solid"/>
          </a:ln>
        </p:spPr>
      </p:sp>
      <p:pic>
        <p:nvPicPr>
          <p:cNvPr id="54" name="Image 17" descr="/mnt/data/logo_strips/water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581315" y="3209544"/>
            <a:ext cx="545226" cy="393192"/>
          </a:xfrm>
          <a:prstGeom prst="rect">
            <a:avLst/>
          </a:prstGeom>
        </p:spPr>
      </p:pic>
      <p:sp>
        <p:nvSpPr>
          <p:cNvPr id="55" name="Text 35"/>
          <p:cNvSpPr/>
          <p:nvPr/>
        </p:nvSpPr>
        <p:spPr>
          <a:xfrm>
            <a:off x="8458200" y="4050792"/>
            <a:ext cx="2834640" cy="12618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3333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 sayfa, Kardelen Evleri 2019–2026 proje kitabında yer alan paydaşları okunaklı biçimde özetler. Her proje sayfasında ilgili kurum veya çözüm ortağı ayrıca kendi başlığı altında gösterilmiştir.</a:t>
            </a:r>
            <a:endParaRPr lang="en-US" sz="1220" dirty="0"/>
          </a:p>
        </p:txBody>
      </p:sp>
      <p:sp>
        <p:nvSpPr>
          <p:cNvPr id="56" name="Shape 36"/>
          <p:cNvSpPr/>
          <p:nvPr/>
        </p:nvSpPr>
        <p:spPr>
          <a:xfrm>
            <a:off x="475488" y="6144768"/>
            <a:ext cx="11210544" cy="384048"/>
          </a:xfrm>
          <a:prstGeom prst="roundRect">
            <a:avLst>
              <a:gd name="adj" fmla="val 11905"/>
            </a:avLst>
          </a:prstGeom>
          <a:solidFill>
            <a:srgbClr val="FBFBF7"/>
          </a:solidFill>
          <a:ln w="8890">
            <a:solidFill>
              <a:srgbClr val="D1B861"/>
            </a:solidFill>
            <a:prstDash val="solid"/>
          </a:ln>
        </p:spPr>
      </p:sp>
      <p:sp>
        <p:nvSpPr>
          <p:cNvPr id="57" name="Text 37"/>
          <p:cNvSpPr/>
          <p:nvPr/>
        </p:nvSpPr>
        <p:spPr>
          <a:xfrm>
            <a:off x="603504" y="6254496"/>
            <a:ext cx="10881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Not: Logolar bu revizyonda büyütülmüş, alt bölümdeki küçük ve okunaksız şerit kaldırılmıştır.</a:t>
            </a:r>
            <a:endParaRPr lang="en-US" sz="850" dirty="0"/>
          </a:p>
        </p:txBody>
      </p:sp>
      <p:sp>
        <p:nvSpPr>
          <p:cNvPr id="58" name="Oval 57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9" name="Picture 58" descr="B26E813C-6243-43E4-A1A8-FDB8F7E5E06B.jpe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ardelen_Evleri_2019_2026_TUM_PROJELER_LOGOLAR_BELIRGIN_REVIZE/slide-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574780" y="6240780"/>
            <a:ext cx="548640" cy="548640"/>
          </a:xfrm>
          <a:prstGeom prst="ellipse">
            <a:avLst/>
          </a:prstGeom>
          <a:solidFill>
            <a:srgbClr val="FFFFFF"/>
          </a:solidFill>
          <a:ln w="7315">
            <a:solidFill>
              <a:srgbClr val="D2C3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26E813C-6243-43E4-A1A8-FDB8F7E5E06B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640" y="626364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Kardelen Evleri Kat Malikleri Yönetimi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Kardelen Evleri 2019-2026 Tüm Projeler - Logolar Okunaklı Revize</dc:title>
  <dc:subject>Kardelen Evleri 2019-2026 Kurumsal Proje Kitabı</dc:subject>
  <dc:creator>OpenAI</dc:creator>
  <cp:lastModifiedBy>OpenAI</cp:lastModifiedBy>
  <cp:revision>1</cp:revision>
  <dcterms:created xsi:type="dcterms:W3CDTF">2026-08-14T09:18:54Z</dcterms:created>
  <dcterms:modified xsi:type="dcterms:W3CDTF">2026-08-14T09:18:54Z</dcterms:modified>
</cp:coreProperties>
</file>